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03" autoAdjust="0"/>
    <p:restoredTop sz="85625" autoAdjust="0"/>
  </p:normalViewPr>
  <p:slideViewPr>
    <p:cSldViewPr snapToGrid="0" snapToObjects="1">
      <p:cViewPr varScale="1">
        <p:scale>
          <a:sx n="111" d="100"/>
          <a:sy n="111" d="100"/>
        </p:scale>
        <p:origin x="936" y="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-46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78100-1E92-4917-B730-FA6054848A46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5D8140-7F9A-49E1-B80D-FC2B874B6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868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Key Insight</a:t>
            </a:r>
          </a:p>
          <a:p>
            <a:r>
              <a:rPr lang="en-US" dirty="0"/>
              <a:t>Large Language Models should </a:t>
            </a:r>
            <a:r>
              <a:rPr lang="en-US" b="1" dirty="0"/>
              <a:t>control actions</a:t>
            </a:r>
            <a:r>
              <a:rPr lang="en-US" dirty="0"/>
              <a:t>, not </a:t>
            </a:r>
            <a:r>
              <a:rPr lang="en-US" b="1" dirty="0"/>
              <a:t>execute them directly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This prevents hallucinations and unsafe behavior.</a:t>
            </a:r>
          </a:p>
          <a:p>
            <a:endParaRPr lang="en-US" dirty="0"/>
          </a:p>
          <a:p>
            <a:r>
              <a:rPr lang="en-US" dirty="0"/>
              <a:t>LLMs act as controllers, not executors</a:t>
            </a:r>
          </a:p>
          <a:p>
            <a:r>
              <a:rPr lang="en-US" dirty="0"/>
              <a:t>All real actions go through deterministic tools</a:t>
            </a:r>
          </a:p>
          <a:p>
            <a:r>
              <a:rPr lang="en-US" dirty="0"/>
              <a:t>Database is the single source of truth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D8140-7F9A-49E1-B80D-FC2B874B6E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77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User → Agent → Tools → Database</a:t>
            </a:r>
            <a:endParaRPr lang="en-US" dirty="0"/>
          </a:p>
          <a:p>
            <a:r>
              <a:rPr lang="en-US" dirty="0"/>
              <a:t>User sends natural language</a:t>
            </a:r>
          </a:p>
          <a:p>
            <a:r>
              <a:rPr lang="en-US" dirty="0"/>
              <a:t>Agent decides which tool to call</a:t>
            </a:r>
          </a:p>
          <a:p>
            <a:r>
              <a:rPr lang="en-US" dirty="0"/>
              <a:t>Tools execute business logic</a:t>
            </a:r>
          </a:p>
          <a:p>
            <a:r>
              <a:rPr lang="en-US" dirty="0"/>
              <a:t>Database persists state</a:t>
            </a:r>
          </a:p>
          <a:p>
            <a:r>
              <a:rPr lang="en-US" dirty="0"/>
              <a:t>Results flow back up to the user</a:t>
            </a:r>
          </a:p>
          <a:p>
            <a:r>
              <a:rPr lang="en-US" dirty="0"/>
              <a:t>⚠️ The LLM </a:t>
            </a:r>
            <a:r>
              <a:rPr lang="en-US" b="1" dirty="0"/>
              <a:t>never writes to the database directly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D8140-7F9A-49E1-B80D-FC2B874B6E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229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ModeDescription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Rule	</a:t>
            </a:r>
            <a:r>
              <a:rPr lang="en-US" dirty="0"/>
              <a:t>Deterministic, no LLM (brittle)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LLM	</a:t>
            </a:r>
            <a:r>
              <a:rPr lang="en-US" dirty="0"/>
              <a:t>Gemini controls tool invocation in flexible natural language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Auto	</a:t>
            </a:r>
            <a:r>
              <a:rPr lang="en-US" dirty="0"/>
              <a:t>Guarantees intelligence and availability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D8140-7F9A-49E1-B80D-FC2B874B6E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44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Transaction Safety</a:t>
            </a:r>
          </a:p>
          <a:p>
            <a:pPr lvl="1"/>
            <a:r>
              <a:rPr lang="en-US" dirty="0"/>
              <a:t>Explicit confirmation before purchases</a:t>
            </a:r>
          </a:p>
          <a:p>
            <a:pPr lvl="1"/>
            <a:r>
              <a:rPr lang="en-US" dirty="0"/>
              <a:t>Explicit confirmation before wallet top-ups</a:t>
            </a:r>
          </a:p>
          <a:p>
            <a:r>
              <a:rPr lang="en-US" b="1" dirty="0"/>
              <a:t>Idempotency</a:t>
            </a:r>
          </a:p>
          <a:p>
            <a:pPr lvl="1"/>
            <a:r>
              <a:rPr lang="en-US" dirty="0"/>
              <a:t>Each transaction has a </a:t>
            </a:r>
            <a:r>
              <a:rPr lang="en-US" dirty="0" err="1"/>
              <a:t>client_request_id</a:t>
            </a:r>
            <a:endParaRPr lang="en-US" dirty="0"/>
          </a:p>
          <a:p>
            <a:pPr lvl="1"/>
            <a:r>
              <a:rPr lang="en-US" dirty="0"/>
              <a:t>Prevents double charging on retries</a:t>
            </a:r>
          </a:p>
          <a:p>
            <a:r>
              <a:rPr lang="en-US" b="1" dirty="0"/>
              <a:t>Control Safety</a:t>
            </a:r>
          </a:p>
          <a:p>
            <a:pPr lvl="1"/>
            <a:r>
              <a:rPr lang="en-US" dirty="0"/>
              <a:t>No implicit session termination</a:t>
            </a:r>
          </a:p>
          <a:p>
            <a:pPr lvl="1"/>
            <a:r>
              <a:rPr lang="en-US" dirty="0"/>
              <a:t>Explicit exit required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LLM cannot modify DB directly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D8140-7F9A-49E1-B80D-FC2B874B6E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09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99586-F52C-201E-0466-92FD3F4BB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081A72-34BF-277B-B6CF-77D2ACA5EF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4A98FF-1F94-CC9F-0555-FFF307CC47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Transaction Safety</a:t>
            </a:r>
          </a:p>
          <a:p>
            <a:pPr lvl="1"/>
            <a:r>
              <a:rPr lang="en-US" dirty="0"/>
              <a:t>Explicit confirmation before purchases</a:t>
            </a:r>
          </a:p>
          <a:p>
            <a:pPr lvl="1"/>
            <a:r>
              <a:rPr lang="en-US" dirty="0"/>
              <a:t>Explicit confirmation before wallet top-ups</a:t>
            </a:r>
          </a:p>
          <a:p>
            <a:r>
              <a:rPr lang="en-US" b="1" dirty="0"/>
              <a:t>Idempotency</a:t>
            </a:r>
          </a:p>
          <a:p>
            <a:pPr lvl="1"/>
            <a:r>
              <a:rPr lang="en-US" dirty="0"/>
              <a:t>Each transaction has a </a:t>
            </a:r>
            <a:r>
              <a:rPr lang="en-US" dirty="0" err="1"/>
              <a:t>client_request_id</a:t>
            </a:r>
            <a:endParaRPr lang="en-US" dirty="0"/>
          </a:p>
          <a:p>
            <a:pPr lvl="1"/>
            <a:r>
              <a:rPr lang="en-US" dirty="0"/>
              <a:t>Prevents double charging on retries</a:t>
            </a:r>
          </a:p>
          <a:p>
            <a:r>
              <a:rPr lang="en-US" b="1" dirty="0"/>
              <a:t>Control Safety</a:t>
            </a:r>
          </a:p>
          <a:p>
            <a:pPr lvl="1"/>
            <a:r>
              <a:rPr lang="en-US" dirty="0"/>
              <a:t>No implicit session termination</a:t>
            </a:r>
          </a:p>
          <a:p>
            <a:pPr lvl="1"/>
            <a:r>
              <a:rPr lang="en-US" dirty="0"/>
              <a:t>Explicit exit required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LLM cannot modify DB directly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AC2A15-9A36-D9F1-5F75-1F67BFA3CD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D8140-7F9A-49E1-B80D-FC2B874B6E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25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LLMs are powerful controllers</a:t>
            </a:r>
          </a:p>
          <a:p>
            <a:r>
              <a:rPr lang="en-US" dirty="0"/>
              <a:t>Tool boundaries ensure safety</a:t>
            </a:r>
          </a:p>
          <a:p>
            <a:r>
              <a:rPr lang="en-US" dirty="0"/>
              <a:t>Fallback strategies improve reliability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5D8140-7F9A-49E1-B80D-FC2B874B6E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468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3771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2996" y="4267832"/>
            <a:ext cx="3604497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Agent-Based Task Fulfillment Chatbot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3224" y="3428999"/>
            <a:ext cx="3604268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7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By S Chin’ombe, T Kachepa, I Madhara</a:t>
            </a:r>
          </a:p>
        </p:txBody>
      </p:sp>
      <p:pic>
        <p:nvPicPr>
          <p:cNvPr id="7" name="Graphic 6" descr="User">
            <a:extLst>
              <a:ext uri="{FF2B5EF4-FFF2-40B4-BE49-F238E27FC236}">
                <a16:creationId xmlns:a16="http://schemas.microsoft.com/office/drawing/2014/main" id="{D5BE0D8A-E9E6-FE24-82B3-E4D67E0A3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5352" y="2333040"/>
            <a:ext cx="3106320" cy="310632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89" y="-5977"/>
            <a:ext cx="467900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397" y="508838"/>
            <a:ext cx="3913467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1243013"/>
            <a:ext cx="2891790" cy="4371974"/>
          </a:xfrm>
        </p:spPr>
        <p:txBody>
          <a:bodyPr>
            <a:normAutofit/>
          </a:bodyPr>
          <a:lstStyle/>
          <a:p>
            <a:r>
              <a:rPr lang="en-US" sz="3100">
                <a:solidFill>
                  <a:schemeClr val="tx2"/>
                </a:solidFill>
              </a:rPr>
              <a:t>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9150" y="804672"/>
            <a:ext cx="3915918" cy="5230368"/>
          </a:xfrm>
        </p:spPr>
        <p:txBody>
          <a:bodyPr anchor="ctr">
            <a:norm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Automated scripted tests</a:t>
            </a:r>
          </a:p>
          <a:p>
            <a:r>
              <a:rPr lang="en-US" sz="1600">
                <a:solidFill>
                  <a:schemeClr val="tx2"/>
                </a:solidFill>
              </a:rPr>
              <a:t>Rule-based reproducibility</a:t>
            </a:r>
          </a:p>
          <a:p>
            <a:r>
              <a:rPr lang="en-US" sz="1600">
                <a:solidFill>
                  <a:schemeClr val="tx2"/>
                </a:solidFill>
              </a:rPr>
              <a:t>Pass/fail summaries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397" y="508838"/>
            <a:ext cx="3913467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1243013"/>
            <a:ext cx="2891790" cy="4371974"/>
          </a:xfrm>
        </p:spPr>
        <p:txBody>
          <a:bodyPr>
            <a:normAutofit/>
          </a:bodyPr>
          <a:lstStyle/>
          <a:p>
            <a:r>
              <a:rPr lang="en-US" sz="3100">
                <a:solidFill>
                  <a:schemeClr val="tx2"/>
                </a:solidFill>
              </a:rPr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9150" y="804672"/>
            <a:ext cx="3915918" cy="5230368"/>
          </a:xfrm>
        </p:spPr>
        <p:txBody>
          <a:bodyPr anchor="ctr">
            <a:normAutofit/>
          </a:bodyPr>
          <a:lstStyle/>
          <a:p>
            <a:endParaRPr lang="en-US" sz="160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457200"/>
            <a:ext cx="7934548" cy="1299411"/>
          </a:xfrm>
        </p:spPr>
        <p:txBody>
          <a:bodyPr>
            <a:normAutofit/>
          </a:bodyPr>
          <a:lstStyle/>
          <a:p>
            <a:r>
              <a:rPr lang="en-US" sz="3100">
                <a:solidFill>
                  <a:schemeClr val="tx2"/>
                </a:solidFill>
              </a:rPr>
              <a:t>Conclusion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669019" y="4465804"/>
            <a:ext cx="3061444" cy="1722949"/>
            <a:chOff x="-305" y="-1"/>
            <a:chExt cx="3832880" cy="287613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52345B-FD01-1E1C-F153-26353BC66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840" y="2032269"/>
            <a:ext cx="6232319" cy="3474516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679642" y="0"/>
            <a:ext cx="2461685" cy="2837712"/>
            <a:chOff x="-305" y="-4155"/>
            <a:chExt cx="2514948" cy="217433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397" y="508838"/>
            <a:ext cx="3913467" cy="6239661"/>
            <a:chOff x="-19221" y="251144"/>
            <a:chExt cx="5217958" cy="6239661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1243013"/>
            <a:ext cx="2891790" cy="4371974"/>
          </a:xfrm>
        </p:spPr>
        <p:txBody>
          <a:bodyPr>
            <a:normAutofit/>
          </a:bodyPr>
          <a:lstStyle/>
          <a:p>
            <a:r>
              <a:rPr lang="en-US" sz="3100" dirty="0">
                <a:solidFill>
                  <a:schemeClr val="tx2"/>
                </a:solidFill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9150" y="804672"/>
            <a:ext cx="3915918" cy="523036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500" b="1" u="sng">
                <a:solidFill>
                  <a:schemeClr val="tx2"/>
                </a:solidFill>
              </a:rPr>
              <a:t>Motivation</a:t>
            </a:r>
          </a:p>
          <a:p>
            <a:r>
              <a:rPr lang="en-US" sz="1500">
                <a:solidFill>
                  <a:schemeClr val="tx2"/>
                </a:solidFill>
              </a:rPr>
              <a:t>Modern customer systems require users to:</a:t>
            </a:r>
          </a:p>
          <a:p>
            <a:pPr lvl="1"/>
            <a:r>
              <a:rPr lang="en-US" sz="1500">
                <a:solidFill>
                  <a:schemeClr val="tx2"/>
                </a:solidFill>
              </a:rPr>
              <a:t>navigate multiple interfaces</a:t>
            </a:r>
          </a:p>
          <a:p>
            <a:pPr lvl="1"/>
            <a:r>
              <a:rPr lang="en-US" sz="1500">
                <a:solidFill>
                  <a:schemeClr val="tx2"/>
                </a:solidFill>
              </a:rPr>
              <a:t>perform repetitive actions</a:t>
            </a:r>
          </a:p>
          <a:p>
            <a:pPr lvl="1"/>
            <a:r>
              <a:rPr lang="en-US" sz="1500">
                <a:solidFill>
                  <a:schemeClr val="tx2"/>
                </a:solidFill>
              </a:rPr>
              <a:t>manually manage state (balance, orders, confirmations)</a:t>
            </a:r>
          </a:p>
          <a:p>
            <a:pPr marL="0" indent="0">
              <a:buNone/>
            </a:pPr>
            <a:r>
              <a:rPr lang="en-US" sz="1500" b="1" u="sng">
                <a:solidFill>
                  <a:schemeClr val="tx2"/>
                </a:solidFill>
              </a:rPr>
              <a:t>Problem</a:t>
            </a:r>
          </a:p>
          <a:p>
            <a:r>
              <a:rPr lang="en-US" sz="1500">
                <a:solidFill>
                  <a:schemeClr val="tx2"/>
                </a:solidFill>
              </a:rPr>
              <a:t>Naively connecting an LLM to real-world actions causes:</a:t>
            </a:r>
          </a:p>
          <a:p>
            <a:pPr lvl="1"/>
            <a:r>
              <a:rPr lang="en-US" sz="1500">
                <a:solidFill>
                  <a:schemeClr val="tx2"/>
                </a:solidFill>
              </a:rPr>
              <a:t>hallucinated state</a:t>
            </a:r>
          </a:p>
          <a:p>
            <a:pPr lvl="1"/>
            <a:r>
              <a:rPr lang="en-US" sz="1500">
                <a:solidFill>
                  <a:schemeClr val="tx2"/>
                </a:solidFill>
              </a:rPr>
              <a:t>unsafe execution</a:t>
            </a:r>
          </a:p>
          <a:p>
            <a:pPr lvl="1"/>
            <a:r>
              <a:rPr lang="en-US" sz="1500">
                <a:solidFill>
                  <a:schemeClr val="tx2"/>
                </a:solidFill>
              </a:rPr>
              <a:t>inconsistent data</a:t>
            </a:r>
          </a:p>
          <a:p>
            <a:pPr lvl="1"/>
            <a:r>
              <a:rPr lang="en-US" sz="1500">
                <a:solidFill>
                  <a:schemeClr val="tx2"/>
                </a:solidFill>
              </a:rPr>
              <a:t>lack of auditability</a:t>
            </a:r>
          </a:p>
          <a:p>
            <a:pPr marL="0" indent="0">
              <a:buNone/>
            </a:pPr>
            <a:r>
              <a:rPr lang="en-US" sz="1500" b="1" u="sng">
                <a:solidFill>
                  <a:schemeClr val="tx2"/>
                </a:solidFill>
              </a:rPr>
              <a:t>Goal</a:t>
            </a:r>
          </a:p>
          <a:p>
            <a:r>
              <a:rPr lang="en-US" sz="1500">
                <a:solidFill>
                  <a:schemeClr val="tx2"/>
                </a:solidFill>
              </a:rPr>
              <a:t>Design a </a:t>
            </a:r>
            <a:r>
              <a:rPr lang="en-US" sz="1500" b="1">
                <a:solidFill>
                  <a:schemeClr val="tx2"/>
                </a:solidFill>
              </a:rPr>
              <a:t>safe, reliable agent-based chatbot</a:t>
            </a:r>
            <a:r>
              <a:rPr lang="en-US" sz="1500">
                <a:solidFill>
                  <a:schemeClr val="tx2"/>
                </a:solidFill>
              </a:rPr>
              <a:t> that can:</a:t>
            </a:r>
          </a:p>
          <a:p>
            <a:pPr lvl="1"/>
            <a:r>
              <a:rPr lang="en-US" sz="1500">
                <a:solidFill>
                  <a:schemeClr val="tx2"/>
                </a:solidFill>
              </a:rPr>
              <a:t>reason over multi-step tasks</a:t>
            </a:r>
          </a:p>
          <a:p>
            <a:pPr lvl="1"/>
            <a:r>
              <a:rPr lang="en-US" sz="1500">
                <a:solidFill>
                  <a:schemeClr val="tx2"/>
                </a:solidFill>
              </a:rPr>
              <a:t>interact with external systems</a:t>
            </a:r>
          </a:p>
          <a:p>
            <a:pPr lvl="1"/>
            <a:r>
              <a:rPr lang="en-US" sz="1500">
                <a:solidFill>
                  <a:schemeClr val="tx2"/>
                </a:solidFill>
              </a:rPr>
              <a:t>maintain consistency and correctness</a:t>
            </a:r>
          </a:p>
          <a:p>
            <a:endParaRPr lang="en-US" sz="150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457200"/>
            <a:ext cx="7934548" cy="1299411"/>
          </a:xfrm>
        </p:spPr>
        <p:txBody>
          <a:bodyPr>
            <a:normAutofit/>
          </a:bodyPr>
          <a:lstStyle/>
          <a:p>
            <a:r>
              <a:rPr lang="en-US" sz="3100" dirty="0">
                <a:solidFill>
                  <a:schemeClr val="tx2"/>
                </a:solidFill>
              </a:rPr>
              <a:t>CORE IDEA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669019" y="4465804"/>
            <a:ext cx="3061444" cy="1722949"/>
            <a:chOff x="-305" y="-1"/>
            <a:chExt cx="3832880" cy="287613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F3FE369-2144-C61C-D66B-2475F6913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222" y="2087617"/>
            <a:ext cx="6236868" cy="3634571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679642" y="0"/>
            <a:ext cx="2461685" cy="2837712"/>
            <a:chOff x="-305" y="-4155"/>
            <a:chExt cx="2514948" cy="217433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457200"/>
            <a:ext cx="7934548" cy="1299411"/>
          </a:xfrm>
        </p:spPr>
        <p:txBody>
          <a:bodyPr>
            <a:normAutofit/>
          </a:bodyPr>
          <a:lstStyle/>
          <a:p>
            <a:r>
              <a:rPr lang="en-US" sz="3100" dirty="0">
                <a:solidFill>
                  <a:schemeClr val="tx2"/>
                </a:solidFill>
              </a:rPr>
              <a:t>HIGH-LEVEL ARCHITECTURE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669019" y="4465804"/>
            <a:ext cx="3061444" cy="1722949"/>
            <a:chOff x="-305" y="-1"/>
            <a:chExt cx="3832880" cy="287613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094B9DD-F55A-0DF3-4C97-AD12EFA11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9903" y="2137033"/>
            <a:ext cx="6258794" cy="3409137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679642" y="0"/>
            <a:ext cx="2461685" cy="2837712"/>
            <a:chOff x="-305" y="-4155"/>
            <a:chExt cx="2514948" cy="217433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457200"/>
            <a:ext cx="7934548" cy="1299411"/>
          </a:xfrm>
        </p:spPr>
        <p:txBody>
          <a:bodyPr>
            <a:normAutofit/>
          </a:bodyPr>
          <a:lstStyle/>
          <a:p>
            <a:r>
              <a:rPr lang="en-US" sz="3100" dirty="0">
                <a:solidFill>
                  <a:schemeClr val="tx2"/>
                </a:solidFill>
              </a:rPr>
              <a:t>AGENT CONTROL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0740" y="2318490"/>
            <a:ext cx="6674747" cy="3227626"/>
          </a:xfrm>
        </p:spPr>
        <p:txBody>
          <a:bodyPr anchor="ctr">
            <a:normAutofit/>
          </a:bodyPr>
          <a:lstStyle/>
          <a:p>
            <a:r>
              <a:rPr lang="en-US" sz="1600" b="1" dirty="0">
                <a:solidFill>
                  <a:schemeClr val="tx2"/>
                </a:solidFill>
              </a:rPr>
              <a:t>Rule Mode</a:t>
            </a:r>
            <a:r>
              <a:rPr lang="en-US" sz="1600" dirty="0">
                <a:solidFill>
                  <a:schemeClr val="tx2"/>
                </a:solidFill>
              </a:rPr>
              <a:t>: deterministic baseline</a:t>
            </a:r>
          </a:p>
          <a:p>
            <a:r>
              <a:rPr lang="en-US" sz="1600" b="1" dirty="0">
                <a:solidFill>
                  <a:schemeClr val="tx2"/>
                </a:solidFill>
              </a:rPr>
              <a:t>LLM Mode</a:t>
            </a:r>
            <a:r>
              <a:rPr lang="en-US" sz="1600" dirty="0">
                <a:solidFill>
                  <a:schemeClr val="tx2"/>
                </a:solidFill>
              </a:rPr>
              <a:t>: Gemini tool-calling</a:t>
            </a:r>
          </a:p>
          <a:p>
            <a:endParaRPr lang="en-US" sz="1600" dirty="0">
              <a:solidFill>
                <a:schemeClr val="tx2"/>
              </a:solidFill>
            </a:endParaRPr>
          </a:p>
          <a:p>
            <a:endParaRPr lang="en-US" sz="1600" dirty="0">
              <a:solidFill>
                <a:schemeClr val="tx2"/>
              </a:solidFill>
            </a:endParaRPr>
          </a:p>
          <a:p>
            <a:endParaRPr lang="en-US" sz="1600" dirty="0">
              <a:solidFill>
                <a:schemeClr val="tx2"/>
              </a:solidFill>
            </a:endParaRPr>
          </a:p>
          <a:p>
            <a:endParaRPr lang="en-US" sz="1600" dirty="0">
              <a:solidFill>
                <a:schemeClr val="tx2"/>
              </a:solidFill>
            </a:endParaRPr>
          </a:p>
          <a:p>
            <a:endParaRPr lang="en-US" sz="1600" dirty="0">
              <a:solidFill>
                <a:schemeClr val="tx2"/>
              </a:solidFill>
            </a:endParaRPr>
          </a:p>
          <a:p>
            <a:endParaRPr lang="en-US" sz="1600" b="1" dirty="0">
              <a:solidFill>
                <a:schemeClr val="tx2"/>
              </a:solidFill>
            </a:endParaRPr>
          </a:p>
          <a:p>
            <a:r>
              <a:rPr lang="en-US" sz="1600" b="1" dirty="0">
                <a:solidFill>
                  <a:schemeClr val="tx2"/>
                </a:solidFill>
              </a:rPr>
              <a:t>Auto Mode</a:t>
            </a:r>
            <a:r>
              <a:rPr lang="en-US" sz="1600" dirty="0">
                <a:solidFill>
                  <a:schemeClr val="tx2"/>
                </a:solidFill>
              </a:rPr>
              <a:t>: Gemini → Rule fallback on failure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669019" y="4465804"/>
            <a:ext cx="3061444" cy="1722949"/>
            <a:chOff x="-305" y="-1"/>
            <a:chExt cx="3832880" cy="287613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diagram of a software&#10;&#10;AI-generated content may be incorrect.">
            <a:extLst>
              <a:ext uri="{FF2B5EF4-FFF2-40B4-BE49-F238E27FC236}">
                <a16:creationId xmlns:a16="http://schemas.microsoft.com/office/drawing/2014/main" id="{FF1190BE-C168-5E57-0CD4-C056AA6B4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768" y="3372891"/>
            <a:ext cx="3716020" cy="1532857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679642" y="0"/>
            <a:ext cx="2461685" cy="2837712"/>
            <a:chOff x="-305" y="-4155"/>
            <a:chExt cx="2514948" cy="217433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397" y="508838"/>
            <a:ext cx="3913467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1243013"/>
            <a:ext cx="2891790" cy="4371974"/>
          </a:xfrm>
        </p:spPr>
        <p:txBody>
          <a:bodyPr>
            <a:normAutofit/>
          </a:bodyPr>
          <a:lstStyle/>
          <a:p>
            <a:r>
              <a:rPr lang="en-US" sz="3100">
                <a:solidFill>
                  <a:schemeClr val="tx2"/>
                </a:solidFill>
              </a:rPr>
              <a:t>Tool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9150" y="804672"/>
            <a:ext cx="3915918" cy="5230368"/>
          </a:xfrm>
        </p:spPr>
        <p:txBody>
          <a:bodyPr anchor="ctr">
            <a:normAutofit/>
          </a:bodyPr>
          <a:lstStyle/>
          <a:p>
            <a:r>
              <a:rPr lang="en-US" sz="1600" dirty="0">
                <a:solidFill>
                  <a:schemeClr val="tx2"/>
                </a:solidFill>
              </a:rPr>
              <a:t>Tools are pure python functions for this project.</a:t>
            </a:r>
          </a:p>
          <a:p>
            <a:r>
              <a:rPr lang="en-US" sz="1600" dirty="0">
                <a:solidFill>
                  <a:schemeClr val="tx2"/>
                </a:solidFill>
              </a:rPr>
              <a:t>Examples of tools include Balance lookup, Product search, Purchase execution </a:t>
            </a:r>
            <a:r>
              <a:rPr lang="en-US" sz="1600" dirty="0" err="1">
                <a:solidFill>
                  <a:schemeClr val="tx2"/>
                </a:solidFill>
              </a:rPr>
              <a:t>etc</a:t>
            </a:r>
            <a:endParaRPr lang="en-US" sz="1600" dirty="0">
              <a:solidFill>
                <a:schemeClr val="tx2"/>
              </a:solidFill>
            </a:endParaRPr>
          </a:p>
          <a:p>
            <a:endParaRPr lang="en-US" sz="16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457200"/>
            <a:ext cx="7934548" cy="1299411"/>
          </a:xfrm>
        </p:spPr>
        <p:txBody>
          <a:bodyPr>
            <a:normAutofit/>
          </a:bodyPr>
          <a:lstStyle/>
          <a:p>
            <a:r>
              <a:rPr lang="en-US" sz="3100">
                <a:solidFill>
                  <a:schemeClr val="tx2"/>
                </a:solidFill>
              </a:rPr>
              <a:t>Safety Mechanisms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669019" y="4465804"/>
            <a:ext cx="3061444" cy="1722949"/>
            <a:chOff x="-305" y="-1"/>
            <a:chExt cx="3832880" cy="287613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9A4A40-6C26-E3D9-27B7-323B8A217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758" y="2117807"/>
            <a:ext cx="6297557" cy="3421954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679642" y="0"/>
            <a:ext cx="2461685" cy="2837712"/>
            <a:chOff x="-305" y="-4155"/>
            <a:chExt cx="2514948" cy="217433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C1FE25-83DA-FB1E-BC98-CEF08192C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7BDD930-0E65-490A-9CE5-554C357C4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912C67-99A1-4956-8F68-1846C2177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B9F355-D91D-1D28-0A07-803B604BB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457200"/>
            <a:ext cx="7934548" cy="1299411"/>
          </a:xfrm>
        </p:spPr>
        <p:txBody>
          <a:bodyPr>
            <a:normAutofit/>
          </a:bodyPr>
          <a:lstStyle/>
          <a:p>
            <a:r>
              <a:rPr lang="en-US" sz="3100">
                <a:solidFill>
                  <a:schemeClr val="tx2"/>
                </a:solidFill>
              </a:rPr>
              <a:t>Safety Mechanisms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69E5994-073E-4708-B3E6-43BFED0C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669019" y="4465804"/>
            <a:ext cx="3061444" cy="1722949"/>
            <a:chOff x="-305" y="-1"/>
            <a:chExt cx="3832880" cy="2876136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32F818D-9087-4691-AABA-465619A0C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8B7668A-5C96-4FB9-BFA9-38094EB87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F4F95BD-8661-4C45-94E3-CF3159BF4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85BBF8A-E2FB-47F6-A60F-4FB855D50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7D0A27E-F3F6-394C-ADD7-5C8B29E7B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077" y="1911292"/>
            <a:ext cx="6138964" cy="342247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DD81D498-EAA8-40F3-8230-AE4DEDA38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679642" y="0"/>
            <a:ext cx="2461685" cy="2837712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62F2402-5879-41A3-ACEC-6D2811BA30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BD41895-A230-4959-97BA-80F51638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670BD54-10A6-4092-9E32-647B2F870D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C2B9A82-4826-4BF4-A16E-0B005FE76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8797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397" y="508838"/>
            <a:ext cx="3913467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1243013"/>
            <a:ext cx="2891790" cy="4371974"/>
          </a:xfrm>
        </p:spPr>
        <p:txBody>
          <a:bodyPr>
            <a:normAutofit/>
          </a:bodyPr>
          <a:lstStyle/>
          <a:p>
            <a:r>
              <a:rPr lang="en-US" sz="3100">
                <a:solidFill>
                  <a:schemeClr val="tx2"/>
                </a:solidFill>
              </a:rPr>
              <a:t>Auditability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9150" y="804672"/>
            <a:ext cx="3915918" cy="5230368"/>
          </a:xfrm>
        </p:spPr>
        <p:txBody>
          <a:bodyPr anchor="ctr">
            <a:normAutofit/>
          </a:bodyPr>
          <a:lstStyle/>
          <a:p>
            <a:r>
              <a:rPr lang="en-US" sz="1600">
                <a:solidFill>
                  <a:schemeClr val="tx2"/>
                </a:solidFill>
              </a:rPr>
              <a:t>Ledger of credits and debits</a:t>
            </a:r>
          </a:p>
          <a:p>
            <a:r>
              <a:rPr lang="en-US" sz="1600">
                <a:solidFill>
                  <a:schemeClr val="tx2"/>
                </a:solidFill>
              </a:rPr>
              <a:t>Order history verification</a:t>
            </a:r>
          </a:p>
          <a:p>
            <a:r>
              <a:rPr lang="en-US" sz="1600">
                <a:solidFill>
                  <a:schemeClr val="tx2"/>
                </a:solidFill>
              </a:rPr>
              <a:t>DB audit proves correctness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366</Words>
  <Application>Microsoft Office PowerPoint</Application>
  <PresentationFormat>On-screen Show (4:3)</PresentationFormat>
  <Paragraphs>96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Arial</vt:lpstr>
      <vt:lpstr>Calibri</vt:lpstr>
      <vt:lpstr>Office Theme</vt:lpstr>
      <vt:lpstr>Agent-Based Task Fulfillment Chatbot</vt:lpstr>
      <vt:lpstr>MOTIVATION</vt:lpstr>
      <vt:lpstr>CORE IDEA</vt:lpstr>
      <vt:lpstr>HIGH-LEVEL ARCHITECTURE</vt:lpstr>
      <vt:lpstr>AGENT CONTROL LAYER</vt:lpstr>
      <vt:lpstr>Tool Layer</vt:lpstr>
      <vt:lpstr>Safety Mechanisms</vt:lpstr>
      <vt:lpstr>Safety Mechanisms</vt:lpstr>
      <vt:lpstr>Auditability</vt:lpstr>
      <vt:lpstr>Evaluation</vt:lpstr>
      <vt:lpstr>DEMO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Dickson Kachepa [student]</cp:lastModifiedBy>
  <cp:revision>3</cp:revision>
  <dcterms:created xsi:type="dcterms:W3CDTF">2013-01-27T09:14:16Z</dcterms:created>
  <dcterms:modified xsi:type="dcterms:W3CDTF">2025-12-23T20:57:32Z</dcterms:modified>
  <cp:category/>
</cp:coreProperties>
</file>

<file path=docProps/thumbnail.jpeg>
</file>